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nonymous Pro" charset="1" panose="02060609030202000504"/>
      <p:regular r:id="rId8"/>
    </p:embeddedFont>
    <p:embeddedFont>
      <p:font typeface="Anonymous Pro Bold" charset="1" panose="02060809030202000504"/>
      <p:regular r:id="rId9"/>
    </p:embeddedFont>
    <p:embeddedFont>
      <p:font typeface="Anonymous Pro Italics" charset="1" panose="02060609030202000504"/>
      <p:regular r:id="rId10"/>
    </p:embeddedFont>
    <p:embeddedFont>
      <p:font typeface="Anonymous Pro Bold Italics" charset="1" panose="02060809030202000504"/>
      <p:regular r:id="rId11"/>
    </p:embeddedFont>
    <p:embeddedFont>
      <p:font typeface="Hammersmith One" charset="1" panose="02010703030501060504"/>
      <p:regular r:id="rId12"/>
    </p:embeddedFont>
    <p:embeddedFont>
      <p:font typeface="Arimo" charset="1" panose="020B0604020202020204"/>
      <p:regular r:id="rId13"/>
    </p:embeddedFont>
    <p:embeddedFont>
      <p:font typeface="Arimo Bold" charset="1" panose="020B0704020202020204"/>
      <p:regular r:id="rId14"/>
    </p:embeddedFont>
    <p:embeddedFont>
      <p:font typeface="Arimo Italics" charset="1" panose="020B0604020202090204"/>
      <p:regular r:id="rId15"/>
    </p:embeddedFont>
    <p:embeddedFont>
      <p:font typeface="Arimo Bold Italics" charset="1" panose="020B0704020202090204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Open Sans Extra Bold" charset="1" panose="020B0906030804020204"/>
      <p:regular r:id="rId21"/>
    </p:embeddedFont>
    <p:embeddedFont>
      <p:font typeface="Open Sans Extra Bold Italics" charset="1" panose="020B0906030804020204"/>
      <p:regular r:id="rId22"/>
    </p:embeddedFont>
    <p:embeddedFont>
      <p:font typeface="Belgrano" charset="1" panose="02000000000000000000"/>
      <p:regular r:id="rId23"/>
    </p:embeddedFont>
    <p:embeddedFont>
      <p:font typeface="Playfair Display" charset="1" panose="00000500000000000000"/>
      <p:regular r:id="rId24"/>
    </p:embeddedFont>
    <p:embeddedFont>
      <p:font typeface="Playfair Display Bold" charset="1" panose="00000800000000000000"/>
      <p:regular r:id="rId25"/>
    </p:embeddedFont>
    <p:embeddedFont>
      <p:font typeface="Playfair Display Italics" charset="1" panose="00000500000000000000"/>
      <p:regular r:id="rId26"/>
    </p:embeddedFont>
    <p:embeddedFont>
      <p:font typeface="Playfair Display Bold Italics" charset="1" panose="00000800000000000000"/>
      <p:regular r:id="rId27"/>
    </p:embeddedFont>
    <p:embeddedFont>
      <p:font typeface="Playfair Display Heavy" charset="1" panose="00000A00000000000000"/>
      <p:regular r:id="rId28"/>
    </p:embeddedFont>
    <p:embeddedFont>
      <p:font typeface="Playfair Display Heavy Italics" charset="1" panose="00000A00000000000000"/>
      <p:regular r:id="rId29"/>
    </p:embeddedFont>
    <p:embeddedFont>
      <p:font typeface="Clear Sans" charset="1" panose="020B0503030202020304"/>
      <p:regular r:id="rId30"/>
    </p:embeddedFont>
    <p:embeddedFont>
      <p:font typeface="Clear Sans Bold" charset="1" panose="020B0803030202020304"/>
      <p:regular r:id="rId31"/>
    </p:embeddedFont>
    <p:embeddedFont>
      <p:font typeface="Clear Sans Italics" charset="1" panose="020B0503030202090304"/>
      <p:regular r:id="rId32"/>
    </p:embeddedFont>
    <p:embeddedFont>
      <p:font typeface="Clear Sans Bold Italics" charset="1" panose="020B0803030202090304"/>
      <p:regular r:id="rId33"/>
    </p:embeddedFont>
    <p:embeddedFont>
      <p:font typeface="Clear Sans Thin" charset="1" panose="020B0203030202020304"/>
      <p:regular r:id="rId34"/>
    </p:embeddedFont>
    <p:embeddedFont>
      <p:font typeface="Clear Sans Light" charset="1" panose="020B0303030202020304"/>
      <p:regular r:id="rId35"/>
    </p:embeddedFont>
    <p:embeddedFont>
      <p:font typeface="Clear Sans Medium" charset="1" panose="020B0603030202020304"/>
      <p:regular r:id="rId36"/>
    </p:embeddedFont>
    <p:embeddedFont>
      <p:font typeface="Clear Sans Medium Italics" charset="1" panose="020B0603030202090304"/>
      <p:regular r:id="rId37"/>
    </p:embeddedFont>
    <p:embeddedFont>
      <p:font typeface="Hagrid" charset="1" panose="00000500000000000000"/>
      <p:regular r:id="rId38"/>
    </p:embeddedFont>
    <p:embeddedFont>
      <p:font typeface="Hagrid Light" charset="1" panose="00000400000000000000"/>
      <p:regular r:id="rId39"/>
    </p:embeddedFont>
    <p:embeddedFont>
      <p:font typeface="Hagrid Medium" charset="1" panose="00000600000000000000"/>
      <p:regular r:id="rId40"/>
    </p:embeddedFont>
    <p:embeddedFont>
      <p:font typeface="Hagrid Ultra-Bold" charset="1" panose="00000800000000000000"/>
      <p:regular r:id="rId41"/>
    </p:embeddedFont>
    <p:embeddedFont>
      <p:font typeface="Hagrid Heavy" charset="1" panose="00000A00000000000000"/>
      <p:regular r:id="rId42"/>
    </p:embeddedFont>
    <p:embeddedFont>
      <p:font typeface="Hagrid Text" charset="1" panose="00000500000000000000"/>
      <p:regular r:id="rId43"/>
    </p:embeddedFont>
    <p:embeddedFont>
      <p:font typeface="Hagrid Text Bold" charset="1" panose="00000800000000000000"/>
      <p:regular r:id="rId44"/>
    </p:embeddedFont>
    <p:embeddedFont>
      <p:font typeface="Hagrid Text Thin" charset="1" panose="00000200000000000000"/>
      <p:regular r:id="rId45"/>
    </p:embeddedFont>
    <p:embeddedFont>
      <p:font typeface="Hagrid Text Light" charset="1" panose="00000400000000000000"/>
      <p:regular r:id="rId46"/>
    </p:embeddedFont>
    <p:embeddedFont>
      <p:font typeface="Hagrid Text Heavy" charset="1" panose="00000A00000000000000"/>
      <p:regular r:id="rId47"/>
    </p:embeddedFont>
    <p:embeddedFont>
      <p:font typeface="Open Sans" charset="1" panose="020B0606030504020204"/>
      <p:regular r:id="rId48"/>
    </p:embeddedFont>
    <p:embeddedFont>
      <p:font typeface="Open Sans Bold" charset="1" panose="020B0806030504020204"/>
      <p:regular r:id="rId49"/>
    </p:embeddedFont>
    <p:embeddedFont>
      <p:font typeface="Open Sans Italics" charset="1" panose="020B0606030504020204"/>
      <p:regular r:id="rId50"/>
    </p:embeddedFont>
    <p:embeddedFont>
      <p:font typeface="Open Sans Bold Italics" charset="1" panose="020B0806030504020204"/>
      <p:regular r:id="rId51"/>
    </p:embeddedFont>
    <p:embeddedFont>
      <p:font typeface="Open Sans Light" charset="1" panose="020B0306030504020204"/>
      <p:regular r:id="rId52"/>
    </p:embeddedFont>
    <p:embeddedFont>
      <p:font typeface="Open Sans Light Italics" charset="1" panose="020B0306030504020204"/>
      <p:regular r:id="rId53"/>
    </p:embeddedFont>
    <p:embeddedFont>
      <p:font typeface="Open Sans Ultra-Bold" charset="1" panose="00000000000000000000"/>
      <p:regular r:id="rId54"/>
    </p:embeddedFont>
    <p:embeddedFont>
      <p:font typeface="Open Sans Ultra-Bold Italics" charset="1" panose="00000000000000000000"/>
      <p:regular r:id="rId55"/>
    </p:embeddedFont>
    <p:embeddedFont>
      <p:font typeface="Paytone One" charset="1" panose="0000050000000000000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slides/slide1.xml" Type="http://schemas.openxmlformats.org/officeDocument/2006/relationships/slide"/><Relationship Id="rId58" Target="slides/slide2.xml" Type="http://schemas.openxmlformats.org/officeDocument/2006/relationships/slide"/><Relationship Id="rId59" Target="slides/slide3.xml" Type="http://schemas.openxmlformats.org/officeDocument/2006/relationships/slide"/><Relationship Id="rId6" Target="fonts/font6.fntdata" Type="http://schemas.openxmlformats.org/officeDocument/2006/relationships/font"/><Relationship Id="rId60" Target="slides/slide4.xml" Type="http://schemas.openxmlformats.org/officeDocument/2006/relationships/slide"/><Relationship Id="rId61" Target="slides/slide5.xml" Type="http://schemas.openxmlformats.org/officeDocument/2006/relationships/slide"/><Relationship Id="rId62" Target="slides/slide6.xml" Type="http://schemas.openxmlformats.org/officeDocument/2006/relationships/slide"/><Relationship Id="rId63" Target="slides/slide7.xml" Type="http://schemas.openxmlformats.org/officeDocument/2006/relationships/slide"/><Relationship Id="rId64" Target="slides/slide8.xml" Type="http://schemas.openxmlformats.org/officeDocument/2006/relationships/slide"/><Relationship Id="rId65" Target="slides/slide9.xml" Type="http://schemas.openxmlformats.org/officeDocument/2006/relationships/slide"/><Relationship Id="rId66" Target="slides/slide1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3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39.pn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4702">
            <a:off x="15060675" y="-1184993"/>
            <a:ext cx="1915241" cy="5324529"/>
          </a:xfrm>
          <a:custGeom>
            <a:avLst/>
            <a:gdLst/>
            <a:ahLst/>
            <a:cxnLst/>
            <a:rect r="r" b="b" t="t" l="l"/>
            <a:pathLst>
              <a:path h="5324529" w="1915241">
                <a:moveTo>
                  <a:pt x="0" y="0"/>
                </a:moveTo>
                <a:lnTo>
                  <a:pt x="1915241" y="0"/>
                </a:lnTo>
                <a:lnTo>
                  <a:pt x="1915241" y="5324529"/>
                </a:lnTo>
                <a:lnTo>
                  <a:pt x="0" y="532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-28300" r="0" b="-320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133">
            <a:off x="7477388" y="5910509"/>
            <a:ext cx="3525205" cy="962766"/>
          </a:xfrm>
          <a:custGeom>
            <a:avLst/>
            <a:gdLst/>
            <a:ahLst/>
            <a:cxnLst/>
            <a:rect r="r" b="b" t="t" l="l"/>
            <a:pathLst>
              <a:path h="962766" w="3525205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77804">
            <a:off x="-1754063" y="6014059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6090095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4ª SPRINT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912940"/>
            <a:ext cx="18225762" cy="10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CENTRO ELETRÔNICO HERTZ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575691"/>
            <a:ext cx="18225762" cy="75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Italics"/>
              </a:rPr>
              <a:t>Aprendizagem por Projeto Integrado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577804">
            <a:off x="-5032179" y="5807695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7800" y="3613791"/>
            <a:ext cx="672733" cy="302730"/>
          </a:xfrm>
          <a:custGeom>
            <a:avLst/>
            <a:gdLst/>
            <a:ahLst/>
            <a:cxnLst/>
            <a:rect r="r" b="b" t="t" l="l"/>
            <a:pathLst>
              <a:path h="302730" w="672733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85757">
            <a:off x="3342639" y="3311312"/>
            <a:ext cx="627640" cy="282438"/>
          </a:xfrm>
          <a:custGeom>
            <a:avLst/>
            <a:gdLst/>
            <a:ahLst/>
            <a:cxnLst/>
            <a:rect r="r" b="b" t="t" l="l"/>
            <a:pathLst>
              <a:path h="282438" w="627640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56215">
            <a:off x="2962005" y="3937017"/>
            <a:ext cx="733479" cy="330065"/>
          </a:xfrm>
          <a:custGeom>
            <a:avLst/>
            <a:gdLst/>
            <a:ahLst/>
            <a:cxnLst/>
            <a:rect r="r" b="b" t="t" l="l"/>
            <a:pathLst>
              <a:path h="330065" w="733479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637155">
            <a:off x="3128984" y="4210288"/>
            <a:ext cx="638558" cy="287351"/>
          </a:xfrm>
          <a:custGeom>
            <a:avLst/>
            <a:gdLst/>
            <a:ahLst/>
            <a:cxnLst/>
            <a:rect r="r" b="b" t="t" l="l"/>
            <a:pathLst>
              <a:path h="287351" w="638558">
                <a:moveTo>
                  <a:pt x="0" y="0"/>
                </a:moveTo>
                <a:lnTo>
                  <a:pt x="638558" y="0"/>
                </a:lnTo>
                <a:lnTo>
                  <a:pt x="638558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18438" y="612829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78626" y="7931784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09064" y="893210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39121" y="3613791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44591">
            <a:off x="13700275" y="-3591366"/>
            <a:ext cx="6618601" cy="7182731"/>
          </a:xfrm>
          <a:custGeom>
            <a:avLst/>
            <a:gdLst/>
            <a:ahLst/>
            <a:cxnLst/>
            <a:rect r="r" b="b" t="t" l="l"/>
            <a:pathLst>
              <a:path h="7182731" w="661860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525" y="2916059"/>
            <a:ext cx="16744950" cy="377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912699">
            <a:off x="-858563" y="5669350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88332">
            <a:off x="-1299633" y="-10287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70172">
            <a:off x="14681242" y="72009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12699">
            <a:off x="-1339223" y="6298832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6676" y="1581825"/>
            <a:ext cx="8631759" cy="1765759"/>
          </a:xfrm>
          <a:custGeom>
            <a:avLst/>
            <a:gdLst/>
            <a:ahLst/>
            <a:cxnLst/>
            <a:rect r="r" b="b" t="t" l="l"/>
            <a:pathLst>
              <a:path h="1765759" w="8631759">
                <a:moveTo>
                  <a:pt x="0" y="0"/>
                </a:moveTo>
                <a:lnTo>
                  <a:pt x="8631760" y="0"/>
                </a:lnTo>
                <a:lnTo>
                  <a:pt x="8631760" y="1765759"/>
                </a:lnTo>
                <a:lnTo>
                  <a:pt x="0" y="17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63637" y="4970835"/>
            <a:ext cx="3123849" cy="5316165"/>
            <a:chOff x="0" y="0"/>
            <a:chExt cx="822742" cy="1400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2742" cy="1400142"/>
            </a:xfrm>
            <a:custGeom>
              <a:avLst/>
              <a:gdLst/>
              <a:ahLst/>
              <a:cxnLst/>
              <a:rect r="r" b="b" t="t" l="l"/>
              <a:pathLst>
                <a:path h="1400142" w="822742">
                  <a:moveTo>
                    <a:pt x="0" y="0"/>
                  </a:moveTo>
                  <a:lnTo>
                    <a:pt x="822742" y="0"/>
                  </a:lnTo>
                  <a:lnTo>
                    <a:pt x="822742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0173E4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22742" cy="1438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87487" y="4970835"/>
            <a:ext cx="11900513" cy="5316165"/>
            <a:chOff x="0" y="0"/>
            <a:chExt cx="3134292" cy="1400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4292" cy="1400142"/>
            </a:xfrm>
            <a:custGeom>
              <a:avLst/>
              <a:gdLst/>
              <a:ahLst/>
              <a:cxnLst/>
              <a:rect r="r" b="b" t="t" l="l"/>
              <a:pathLst>
                <a:path h="1400142" w="3134292">
                  <a:moveTo>
                    <a:pt x="0" y="0"/>
                  </a:moveTo>
                  <a:lnTo>
                    <a:pt x="3134292" y="0"/>
                  </a:lnTo>
                  <a:lnTo>
                    <a:pt x="3134292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34292" cy="1438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568462" y="5765002"/>
            <a:ext cx="2669683" cy="2659255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4970835"/>
            <a:ext cx="3263637" cy="5316165"/>
            <a:chOff x="0" y="0"/>
            <a:chExt cx="859559" cy="1400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9559" cy="1400142"/>
            </a:xfrm>
            <a:custGeom>
              <a:avLst/>
              <a:gdLst/>
              <a:ahLst/>
              <a:cxnLst/>
              <a:rect r="r" b="b" t="t" l="l"/>
              <a:pathLst>
                <a:path h="1400142" w="859559">
                  <a:moveTo>
                    <a:pt x="0" y="0"/>
                  </a:moveTo>
                  <a:lnTo>
                    <a:pt x="859559" y="0"/>
                  </a:lnTo>
                  <a:lnTo>
                    <a:pt x="859559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59559" cy="1438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35197" y="5679687"/>
            <a:ext cx="2714116" cy="2703514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560" r="-894" b="-56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3511329" y="5765002"/>
            <a:ext cx="2628466" cy="2618199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943" r="-4292" b="-159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419120" y="5765002"/>
            <a:ext cx="2720429" cy="2709802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320524" y="5765002"/>
            <a:ext cx="2718598" cy="2707979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8270" r="223" b="-59505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5220097" y="5765002"/>
            <a:ext cx="2774590" cy="2763752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30" r="-37" b="-13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64674" y="8947125"/>
            <a:ext cx="2655162" cy="11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29997" y="8950243"/>
            <a:ext cx="2991130" cy="11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3837" spc="548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87487" y="9472594"/>
            <a:ext cx="11900513" cy="59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2"/>
              </a:lnSpc>
              <a:spcBef>
                <a:spcPct val="0"/>
              </a:spcBef>
            </a:pPr>
            <a:r>
              <a:rPr lang="en-US" sz="4037" spc="577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-131444" y="282031"/>
            <a:ext cx="18288000" cy="10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4029854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0" y="5260579"/>
            <a:ext cx="3263637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540768" y="8684354"/>
            <a:ext cx="2407593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VICTOR HUGO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263637" y="5260579"/>
            <a:ext cx="3123849" cy="3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sz="2200" spc="314">
                <a:solidFill>
                  <a:srgbClr val="000000"/>
                </a:solidFill>
                <a:latin typeface="Belgrano"/>
              </a:rPr>
              <a:t>JOÃO PEDRO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55930" y="8665304"/>
            <a:ext cx="3046809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DANIELLE VIEIRA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69701" y="5280391"/>
            <a:ext cx="3220244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 DÉBORA VALENTE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89027" y="5260579"/>
            <a:ext cx="2228552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ANA TOLEDO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001000" y="66675"/>
            <a:ext cx="10287000" cy="11790258"/>
          </a:xfrm>
          <a:custGeom>
            <a:avLst/>
            <a:gdLst/>
            <a:ahLst/>
            <a:cxnLst/>
            <a:rect r="r" b="b" t="t" l="l"/>
            <a:pathLst>
              <a:path h="11790258" w="10287000">
                <a:moveTo>
                  <a:pt x="0" y="0"/>
                </a:moveTo>
                <a:lnTo>
                  <a:pt x="10287000" y="0"/>
                </a:lnTo>
                <a:lnTo>
                  <a:pt x="10287000" y="11790258"/>
                </a:lnTo>
                <a:lnTo>
                  <a:pt x="0" y="1179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33498" y="76754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43000" y="-436458"/>
            <a:ext cx="10287000" cy="11790258"/>
          </a:xfrm>
          <a:custGeom>
            <a:avLst/>
            <a:gdLst/>
            <a:ahLst/>
            <a:cxnLst/>
            <a:rect r="r" b="b" t="t" l="l"/>
            <a:pathLst>
              <a:path h="11790258" w="10287000">
                <a:moveTo>
                  <a:pt x="0" y="0"/>
                </a:moveTo>
                <a:lnTo>
                  <a:pt x="10287000" y="0"/>
                </a:lnTo>
                <a:lnTo>
                  <a:pt x="10287000" y="11790258"/>
                </a:lnTo>
                <a:lnTo>
                  <a:pt x="0" y="1179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4533" y="245497"/>
            <a:ext cx="14374767" cy="174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516"/>
              </a:lnSpc>
            </a:pPr>
            <a:r>
              <a:rPr lang="en-US" sz="9246">
                <a:solidFill>
                  <a:srgbClr val="000000"/>
                </a:solidFill>
                <a:latin typeface="Anonymous Pro Bold"/>
              </a:rPr>
              <a:t>TÓPICOS DE ABORDAGEM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2506497" y="-4220281"/>
            <a:ext cx="0" cy="6503555"/>
          </a:xfrm>
          <a:prstGeom prst="line">
            <a:avLst/>
          </a:prstGeom>
          <a:ln cap="flat" w="285750">
            <a:solidFill>
              <a:srgbClr val="2379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639847" y="2140399"/>
            <a:ext cx="2131373" cy="0"/>
          </a:xfrm>
          <a:prstGeom prst="line">
            <a:avLst/>
          </a:prstGeom>
          <a:ln cap="flat" w="285750">
            <a:solidFill>
              <a:srgbClr val="2F8B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610321">
            <a:off x="-2098883" y="-55266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890" y="-205740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785142"/>
            <a:ext cx="1507339" cy="1501858"/>
          </a:xfrm>
          <a:custGeom>
            <a:avLst/>
            <a:gdLst/>
            <a:ahLst/>
            <a:cxnLst/>
            <a:rect r="r" b="b" t="t" l="l"/>
            <a:pathLst>
              <a:path h="1501858" w="1507339">
                <a:moveTo>
                  <a:pt x="0" y="0"/>
                </a:moveTo>
                <a:lnTo>
                  <a:pt x="1507339" y="0"/>
                </a:lnTo>
                <a:lnTo>
                  <a:pt x="1507339" y="1501858"/>
                </a:lnTo>
                <a:lnTo>
                  <a:pt x="0" y="1501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67850" y="8577788"/>
            <a:ext cx="3418425" cy="3418425"/>
          </a:xfrm>
          <a:custGeom>
            <a:avLst/>
            <a:gdLst/>
            <a:ahLst/>
            <a:cxnLst/>
            <a:rect r="r" b="b" t="t" l="l"/>
            <a:pathLst>
              <a:path h="3418425" w="3418425">
                <a:moveTo>
                  <a:pt x="0" y="0"/>
                </a:moveTo>
                <a:lnTo>
                  <a:pt x="3418425" y="0"/>
                </a:lnTo>
                <a:lnTo>
                  <a:pt x="3418425" y="3418424"/>
                </a:lnTo>
                <a:lnTo>
                  <a:pt x="0" y="34184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63622" y="2506894"/>
            <a:ext cx="8637753" cy="364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41416" indent="-620708" lvl="1">
              <a:lnSpc>
                <a:spcPts val="11499"/>
              </a:lnSpc>
              <a:buFont typeface="Arial"/>
              <a:buChar char="•"/>
            </a:pPr>
            <a:r>
              <a:rPr lang="en-US" sz="5749">
                <a:solidFill>
                  <a:srgbClr val="000000"/>
                </a:solidFill>
                <a:latin typeface="Clear Sans Bold"/>
              </a:rPr>
              <a:t> </a:t>
            </a:r>
            <a:r>
              <a:rPr lang="en-US" sz="5749">
                <a:solidFill>
                  <a:srgbClr val="000000"/>
                </a:solidFill>
                <a:latin typeface="Clear Sans Bold"/>
              </a:rPr>
              <a:t>Uber flash</a:t>
            </a:r>
          </a:p>
          <a:p>
            <a:pPr>
              <a:lnSpc>
                <a:spcPts val="9299"/>
              </a:lnSpc>
            </a:pPr>
          </a:p>
          <a:p>
            <a:pPr>
              <a:lnSpc>
                <a:spcPts val="86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302586" y="3105244"/>
            <a:ext cx="7877601" cy="611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49"/>
              </a:lnSpc>
            </a:pPr>
          </a:p>
          <a:p>
            <a:pPr marL="1043305" indent="-521653" lvl="1">
              <a:lnSpc>
                <a:spcPts val="7200"/>
              </a:lnSpc>
              <a:buFont typeface="Arial"/>
              <a:buChar char="•"/>
            </a:pPr>
            <a:r>
              <a:rPr lang="en-US" sz="4832">
                <a:solidFill>
                  <a:srgbClr val="000000"/>
                </a:solidFill>
                <a:latin typeface="Clear Sans Bold"/>
              </a:rPr>
              <a:t>B</a:t>
            </a:r>
            <a:r>
              <a:rPr lang="en-US" sz="4832">
                <a:solidFill>
                  <a:srgbClr val="000000"/>
                </a:solidFill>
                <a:latin typeface="Clear Sans Bold"/>
              </a:rPr>
              <a:t>enefícios</a:t>
            </a:r>
          </a:p>
          <a:p>
            <a:pPr marL="1043305" indent="-521653" lvl="1">
              <a:lnSpc>
                <a:spcPts val="7200"/>
              </a:lnSpc>
              <a:buFont typeface="Arial"/>
              <a:buChar char="•"/>
            </a:pPr>
            <a:r>
              <a:rPr lang="en-US" sz="4832">
                <a:solidFill>
                  <a:srgbClr val="000000"/>
                </a:solidFill>
                <a:latin typeface="Clear Sans Bold"/>
              </a:rPr>
              <a:t>Taxas</a:t>
            </a:r>
          </a:p>
          <a:p>
            <a:pPr marL="1043305" indent="-521653" lvl="1">
              <a:lnSpc>
                <a:spcPts val="7200"/>
              </a:lnSpc>
              <a:buFont typeface="Arial"/>
              <a:buChar char="•"/>
            </a:pPr>
            <a:r>
              <a:rPr lang="en-US" sz="4832">
                <a:solidFill>
                  <a:srgbClr val="000000"/>
                </a:solidFill>
                <a:latin typeface="Clear Sans Bold"/>
              </a:rPr>
              <a:t>Modo</a:t>
            </a:r>
            <a:r>
              <a:rPr lang="en-US" sz="4832">
                <a:solidFill>
                  <a:srgbClr val="000000"/>
                </a:solidFill>
                <a:latin typeface="Clear Sans Bold"/>
              </a:rPr>
              <a:t> de uso </a:t>
            </a:r>
          </a:p>
          <a:p>
            <a:pPr>
              <a:lnSpc>
                <a:spcPts val="11561"/>
              </a:lnSpc>
            </a:pPr>
          </a:p>
          <a:p>
            <a:pPr>
              <a:lnSpc>
                <a:spcPts val="922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71515" y="0"/>
            <a:ext cx="26223241" cy="10287000"/>
          </a:xfrm>
          <a:custGeom>
            <a:avLst/>
            <a:gdLst/>
            <a:ahLst/>
            <a:cxnLst/>
            <a:rect r="r" b="b" t="t" l="l"/>
            <a:pathLst>
              <a:path h="10287000" w="26223241">
                <a:moveTo>
                  <a:pt x="0" y="0"/>
                </a:moveTo>
                <a:lnTo>
                  <a:pt x="26223241" y="0"/>
                </a:lnTo>
                <a:lnTo>
                  <a:pt x="262232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-50612" r="0" b="-792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963" y="-198509"/>
            <a:ext cx="19019194" cy="2761907"/>
          </a:xfrm>
          <a:custGeom>
            <a:avLst/>
            <a:gdLst/>
            <a:ahLst/>
            <a:cxnLst/>
            <a:rect r="r" b="b" t="t" l="l"/>
            <a:pathLst>
              <a:path h="2761907" w="19019194">
                <a:moveTo>
                  <a:pt x="0" y="0"/>
                </a:moveTo>
                <a:lnTo>
                  <a:pt x="19019194" y="0"/>
                </a:lnTo>
                <a:lnTo>
                  <a:pt x="19019194" y="2761908"/>
                </a:lnTo>
                <a:lnTo>
                  <a:pt x="0" y="27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253298" r="0" b="-2677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5329" y="-218683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4" y="0"/>
                </a:lnTo>
                <a:lnTo>
                  <a:pt x="5507804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366273" y="4157958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8"/>
                </a:lnTo>
                <a:lnTo>
                  <a:pt x="0" y="683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7629" y="286815"/>
            <a:ext cx="3421494" cy="2537480"/>
          </a:xfrm>
          <a:custGeom>
            <a:avLst/>
            <a:gdLst/>
            <a:ahLst/>
            <a:cxnLst/>
            <a:rect r="r" b="b" t="t" l="l"/>
            <a:pathLst>
              <a:path h="2537480" w="3421494">
                <a:moveTo>
                  <a:pt x="0" y="0"/>
                </a:moveTo>
                <a:lnTo>
                  <a:pt x="3421495" y="0"/>
                </a:lnTo>
                <a:lnTo>
                  <a:pt x="3421495" y="2537480"/>
                </a:lnTo>
                <a:lnTo>
                  <a:pt x="0" y="253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20458"/>
            <a:ext cx="1828800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89"/>
              </a:lnSpc>
              <a:spcBef>
                <a:spcPct val="0"/>
              </a:spcBef>
            </a:pPr>
            <a:r>
              <a:rPr lang="en-US" sz="8324" spc="1523">
                <a:solidFill>
                  <a:srgbClr val="000000"/>
                </a:solidFill>
                <a:latin typeface="Hagrid Text Bold"/>
              </a:rPr>
              <a:t>UBER FLASH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7629" y="3433489"/>
            <a:ext cx="17571481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O Uber Flash, uma extensão da plataforma Uber</a:t>
            </a:r>
          </a:p>
          <a:p>
            <a:pPr>
              <a:lnSpc>
                <a:spcPts val="7279"/>
              </a:lnSpc>
            </a:pP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Utilizada para realizar entregas para consumidores e empresas.</a:t>
            </a:r>
          </a:p>
          <a:p>
            <a:pPr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7400" y="53754"/>
            <a:ext cx="10198542" cy="10198542"/>
          </a:xfrm>
          <a:custGeom>
            <a:avLst/>
            <a:gdLst/>
            <a:ahLst/>
            <a:cxnLst/>
            <a:rect r="r" b="b" t="t" l="l"/>
            <a:pathLst>
              <a:path h="10198542" w="10198542">
                <a:moveTo>
                  <a:pt x="0" y="0"/>
                </a:moveTo>
                <a:lnTo>
                  <a:pt x="10198541" y="0"/>
                </a:lnTo>
                <a:lnTo>
                  <a:pt x="10198541" y="10198542"/>
                </a:lnTo>
                <a:lnTo>
                  <a:pt x="0" y="1019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7101" y="4368370"/>
            <a:ext cx="10839140" cy="4889930"/>
          </a:xfrm>
          <a:custGeom>
            <a:avLst/>
            <a:gdLst/>
            <a:ahLst/>
            <a:cxnLst/>
            <a:rect r="r" b="b" t="t" l="l"/>
            <a:pathLst>
              <a:path h="4889930" w="10839140">
                <a:moveTo>
                  <a:pt x="0" y="0"/>
                </a:moveTo>
                <a:lnTo>
                  <a:pt x="10839140" y="0"/>
                </a:lnTo>
                <a:lnTo>
                  <a:pt x="10839140" y="4889930"/>
                </a:lnTo>
                <a:lnTo>
                  <a:pt x="0" y="488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8717" y="8845997"/>
            <a:ext cx="1491315" cy="1705246"/>
          </a:xfrm>
          <a:custGeom>
            <a:avLst/>
            <a:gdLst/>
            <a:ahLst/>
            <a:cxnLst/>
            <a:rect r="r" b="b" t="t" l="l"/>
            <a:pathLst>
              <a:path h="1705246" w="1491315">
                <a:moveTo>
                  <a:pt x="0" y="0"/>
                </a:moveTo>
                <a:lnTo>
                  <a:pt x="1491315" y="0"/>
                </a:lnTo>
                <a:lnTo>
                  <a:pt x="1491315" y="1705246"/>
                </a:lnTo>
                <a:lnTo>
                  <a:pt x="0" y="170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7101" y="4672548"/>
            <a:ext cx="10822437" cy="391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7014" indent="-378507" lvl="1">
              <a:lnSpc>
                <a:spcPts val="7994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 Agilidade nas Entregas</a:t>
            </a:r>
          </a:p>
          <a:p>
            <a:pPr marL="757014" indent="-378507" lvl="1">
              <a:lnSpc>
                <a:spcPts val="7994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Rastreamento em Tempo Real</a:t>
            </a:r>
          </a:p>
          <a:p>
            <a:pPr marL="757014" indent="-378507" lvl="1">
              <a:lnSpc>
                <a:spcPts val="7994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Flexibilidade de Entrega</a:t>
            </a:r>
          </a:p>
          <a:p>
            <a:pPr marL="757014" indent="-378507" lvl="1">
              <a:lnSpc>
                <a:spcPts val="7994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Custo Eficiente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85640"/>
            <a:ext cx="18288000" cy="3468656"/>
          </a:xfrm>
          <a:custGeom>
            <a:avLst/>
            <a:gdLst/>
            <a:ahLst/>
            <a:cxnLst/>
            <a:rect r="r" b="b" t="t" l="l"/>
            <a:pathLst>
              <a:path h="3468656" w="18288000">
                <a:moveTo>
                  <a:pt x="0" y="0"/>
                </a:moveTo>
                <a:lnTo>
                  <a:pt x="18288000" y="0"/>
                </a:lnTo>
                <a:lnTo>
                  <a:pt x="18288000" y="3468656"/>
                </a:lnTo>
                <a:lnTo>
                  <a:pt x="0" y="3468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</a:blip>
            <a:stretch>
              <a:fillRect l="-1530" t="-196902" r="0" b="-1858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9614" y="953221"/>
            <a:ext cx="180783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Uber Flash Benefícios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09614" y="239667"/>
            <a:ext cx="2386649" cy="1770009"/>
          </a:xfrm>
          <a:custGeom>
            <a:avLst/>
            <a:gdLst/>
            <a:ahLst/>
            <a:cxnLst/>
            <a:rect r="r" b="b" t="t" l="l"/>
            <a:pathLst>
              <a:path h="1770009" w="2386649">
                <a:moveTo>
                  <a:pt x="0" y="0"/>
                </a:moveTo>
                <a:lnTo>
                  <a:pt x="2386649" y="0"/>
                </a:lnTo>
                <a:lnTo>
                  <a:pt x="2386649" y="1770009"/>
                </a:lnTo>
                <a:lnTo>
                  <a:pt x="0" y="1770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55281" y="8672177"/>
            <a:ext cx="3229646" cy="3229646"/>
          </a:xfrm>
          <a:custGeom>
            <a:avLst/>
            <a:gdLst/>
            <a:ahLst/>
            <a:cxnLst/>
            <a:rect r="r" b="b" t="t" l="l"/>
            <a:pathLst>
              <a:path h="3229646" w="3229646">
                <a:moveTo>
                  <a:pt x="0" y="0"/>
                </a:moveTo>
                <a:lnTo>
                  <a:pt x="3229646" y="0"/>
                </a:lnTo>
                <a:lnTo>
                  <a:pt x="3229646" y="3229646"/>
                </a:lnTo>
                <a:lnTo>
                  <a:pt x="0" y="3229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99473">
            <a:off x="15504583" y="-763371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9674">
            <a:off x="3315539" y="212475"/>
            <a:ext cx="7315200" cy="1997849"/>
          </a:xfrm>
          <a:custGeom>
            <a:avLst/>
            <a:gdLst/>
            <a:ahLst/>
            <a:cxnLst/>
            <a:rect r="r" b="b" t="t" l="l"/>
            <a:pathLst>
              <a:path h="1997849" w="7315200">
                <a:moveTo>
                  <a:pt x="0" y="0"/>
                </a:moveTo>
                <a:lnTo>
                  <a:pt x="7315200" y="0"/>
                </a:lnTo>
                <a:lnTo>
                  <a:pt x="7315200" y="1997849"/>
                </a:lnTo>
                <a:lnTo>
                  <a:pt x="0" y="1997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73491" y="720090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99473">
            <a:off x="-1299633" y="6965802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15925">
            <a:off x="6665112" y="29776"/>
            <a:ext cx="7315200" cy="1997849"/>
          </a:xfrm>
          <a:custGeom>
            <a:avLst/>
            <a:gdLst/>
            <a:ahLst/>
            <a:cxnLst/>
            <a:rect r="r" b="b" t="t" l="l"/>
            <a:pathLst>
              <a:path h="1997849" w="7315200">
                <a:moveTo>
                  <a:pt x="0" y="0"/>
                </a:moveTo>
                <a:lnTo>
                  <a:pt x="7315200" y="0"/>
                </a:lnTo>
                <a:lnTo>
                  <a:pt x="7315200" y="1997848"/>
                </a:lnTo>
                <a:lnTo>
                  <a:pt x="0" y="199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37683" y="395287"/>
            <a:ext cx="9192924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25"/>
              </a:lnSpc>
              <a:spcBef>
                <a:spcPct val="0"/>
              </a:spcBef>
            </a:pPr>
            <a:r>
              <a:rPr lang="en-US" sz="8187">
                <a:solidFill>
                  <a:srgbClr val="000000"/>
                </a:solidFill>
                <a:latin typeface="Hagrid"/>
              </a:rPr>
              <a:t>Taxas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8242" y="2510225"/>
            <a:ext cx="16411097" cy="564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50"/>
              </a:lnSpc>
            </a:pPr>
            <a:r>
              <a:rPr lang="en-US" sz="6107" u="sng">
                <a:solidFill>
                  <a:srgbClr val="000000"/>
                </a:solidFill>
                <a:latin typeface="Open Sans Bold"/>
              </a:rPr>
              <a:t>Carros:</a:t>
            </a:r>
          </a:p>
          <a:p>
            <a:pPr>
              <a:lnSpc>
                <a:spcPts val="1120"/>
              </a:lnSpc>
            </a:pPr>
          </a:p>
          <a:p>
            <a:pPr>
              <a:lnSpc>
                <a:spcPts val="8550"/>
              </a:lnSpc>
            </a:pPr>
            <a:r>
              <a:rPr lang="en-US" sz="6107">
                <a:solidFill>
                  <a:srgbClr val="000000"/>
                </a:solidFill>
                <a:latin typeface="Open Sans"/>
              </a:rPr>
              <a:t>P</a:t>
            </a:r>
            <a:r>
              <a:rPr lang="en-US" sz="6107">
                <a:solidFill>
                  <a:srgbClr val="000000"/>
                </a:solidFill>
                <a:latin typeface="Open Sans"/>
              </a:rPr>
              <a:t>reço base de 1,98 + 0,2/min + 1,34/km</a:t>
            </a:r>
          </a:p>
          <a:p>
            <a:pPr>
              <a:lnSpc>
                <a:spcPts val="1120"/>
              </a:lnSpc>
            </a:pPr>
          </a:p>
          <a:p>
            <a:pPr>
              <a:lnSpc>
                <a:spcPts val="8550"/>
              </a:lnSpc>
            </a:pPr>
            <a:r>
              <a:rPr lang="en-US" sz="6107" u="sng">
                <a:solidFill>
                  <a:srgbClr val="000000"/>
                </a:solidFill>
                <a:latin typeface="Open Sans Bold"/>
              </a:rPr>
              <a:t>Motos:</a:t>
            </a:r>
          </a:p>
          <a:p>
            <a:pPr>
              <a:lnSpc>
                <a:spcPts val="8550"/>
              </a:lnSpc>
            </a:pPr>
            <a:r>
              <a:rPr lang="en-US" sz="6107">
                <a:solidFill>
                  <a:srgbClr val="000000"/>
                </a:solidFill>
                <a:latin typeface="Open Sans"/>
              </a:rPr>
              <a:t>Preço base que é de 1,40 + 0,2/min + 1,01/km</a:t>
            </a:r>
          </a:p>
          <a:p>
            <a:pPr>
              <a:lnSpc>
                <a:spcPts val="8550"/>
              </a:lnSpc>
            </a:pPr>
            <a:r>
              <a:rPr lang="en-US" sz="6107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9542" y="214376"/>
            <a:ext cx="2688738" cy="1994047"/>
          </a:xfrm>
          <a:custGeom>
            <a:avLst/>
            <a:gdLst/>
            <a:ahLst/>
            <a:cxnLst/>
            <a:rect r="r" b="b" t="t" l="l"/>
            <a:pathLst>
              <a:path h="1994047" w="2688738">
                <a:moveTo>
                  <a:pt x="0" y="0"/>
                </a:moveTo>
                <a:lnTo>
                  <a:pt x="2688738" y="0"/>
                </a:lnTo>
                <a:lnTo>
                  <a:pt x="2688738" y="1994047"/>
                </a:lnTo>
                <a:lnTo>
                  <a:pt x="0" y="19940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-5207135" y="10321877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4650" y="119432"/>
            <a:ext cx="6673215" cy="2467104"/>
            <a:chOff x="0" y="0"/>
            <a:chExt cx="1757555" cy="6497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7555" cy="649772"/>
            </a:xfrm>
            <a:custGeom>
              <a:avLst/>
              <a:gdLst/>
              <a:ahLst/>
              <a:cxnLst/>
              <a:rect r="r" b="b" t="t" l="l"/>
              <a:pathLst>
                <a:path h="649772" w="1757555">
                  <a:moveTo>
                    <a:pt x="878777" y="0"/>
                  </a:moveTo>
                  <a:cubicBezTo>
                    <a:pt x="393442" y="0"/>
                    <a:pt x="0" y="145456"/>
                    <a:pt x="0" y="324886"/>
                  </a:cubicBezTo>
                  <a:cubicBezTo>
                    <a:pt x="0" y="504316"/>
                    <a:pt x="393442" y="649772"/>
                    <a:pt x="878777" y="649772"/>
                  </a:cubicBezTo>
                  <a:cubicBezTo>
                    <a:pt x="1364113" y="649772"/>
                    <a:pt x="1757555" y="504316"/>
                    <a:pt x="1757555" y="324886"/>
                  </a:cubicBezTo>
                  <a:cubicBezTo>
                    <a:pt x="1757555" y="145456"/>
                    <a:pt x="1364113" y="0"/>
                    <a:pt x="87877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64771" y="70441"/>
              <a:ext cx="1428013" cy="518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7314" y="525226"/>
            <a:ext cx="6947886" cy="184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73"/>
              </a:lnSpc>
            </a:pPr>
            <a:r>
              <a:rPr lang="en-US" sz="13403" spc="1313">
                <a:solidFill>
                  <a:srgbClr val="231F20"/>
                </a:solidFill>
                <a:latin typeface="Oswald Bold"/>
              </a:rPr>
              <a:t>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713260"/>
            <a:ext cx="17857792" cy="712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Abra o Aplicativo Uber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Faça Login ou Cadastre-se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Selecione a Opção "Uber Flash"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Informe o Local de Coleta e Destino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Insira os Detalhes da Entrega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Visualize o Orçamento Estimado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Confirme a Solicitação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Acompanhe a Entrega em Tempo Real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Receba a Entrega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Avalie a Experiência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2579" y="933450"/>
            <a:ext cx="59965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Open Sans Bold"/>
              </a:rPr>
              <a:t>Usar é muito fácil!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36297" y="7085238"/>
            <a:ext cx="3421494" cy="2537480"/>
          </a:xfrm>
          <a:custGeom>
            <a:avLst/>
            <a:gdLst/>
            <a:ahLst/>
            <a:cxnLst/>
            <a:rect r="r" b="b" t="t" l="l"/>
            <a:pathLst>
              <a:path h="2537480" w="3421494">
                <a:moveTo>
                  <a:pt x="0" y="0"/>
                </a:moveTo>
                <a:lnTo>
                  <a:pt x="3421495" y="0"/>
                </a:lnTo>
                <a:lnTo>
                  <a:pt x="3421495" y="2537480"/>
                </a:lnTo>
                <a:lnTo>
                  <a:pt x="0" y="2537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71515" y="0"/>
            <a:ext cx="26223241" cy="10287000"/>
          </a:xfrm>
          <a:custGeom>
            <a:avLst/>
            <a:gdLst/>
            <a:ahLst/>
            <a:cxnLst/>
            <a:rect r="r" b="b" t="t" l="l"/>
            <a:pathLst>
              <a:path h="10287000" w="26223241">
                <a:moveTo>
                  <a:pt x="0" y="0"/>
                </a:moveTo>
                <a:lnTo>
                  <a:pt x="26223241" y="0"/>
                </a:lnTo>
                <a:lnTo>
                  <a:pt x="262232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-50612" r="0" b="-792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963" y="-198509"/>
            <a:ext cx="19019194" cy="2761907"/>
          </a:xfrm>
          <a:custGeom>
            <a:avLst/>
            <a:gdLst/>
            <a:ahLst/>
            <a:cxnLst/>
            <a:rect r="r" b="b" t="t" l="l"/>
            <a:pathLst>
              <a:path h="2761907" w="19019194">
                <a:moveTo>
                  <a:pt x="0" y="0"/>
                </a:moveTo>
                <a:lnTo>
                  <a:pt x="19019194" y="0"/>
                </a:lnTo>
                <a:lnTo>
                  <a:pt x="19019194" y="2761908"/>
                </a:lnTo>
                <a:lnTo>
                  <a:pt x="0" y="27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253298" r="0" b="-2677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5329" y="-218683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4" y="0"/>
                </a:lnTo>
                <a:lnTo>
                  <a:pt x="5507804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366273" y="4157958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8"/>
                </a:lnTo>
                <a:lnTo>
                  <a:pt x="0" y="683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7629" y="2551539"/>
            <a:ext cx="17395407" cy="642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11430" indent="-555715" lvl="1">
              <a:lnSpc>
                <a:spcPts val="9060"/>
              </a:lnSpc>
              <a:buFont typeface="Arial"/>
              <a:buChar char="•"/>
            </a:pPr>
            <a:r>
              <a:rPr lang="en-US" sz="5147">
                <a:solidFill>
                  <a:srgbClr val="000000"/>
                </a:solidFill>
                <a:latin typeface="Open Sans Bold"/>
              </a:rPr>
              <a:t> A loggi, segue a mesma linha de serviço do uber flash</a:t>
            </a:r>
          </a:p>
          <a:p>
            <a:pPr marL="1111430" indent="-555715" lvl="1">
              <a:lnSpc>
                <a:spcPts val="9060"/>
              </a:lnSpc>
              <a:buFont typeface="Arial"/>
              <a:buChar char="•"/>
            </a:pPr>
            <a:r>
              <a:rPr lang="en-US" sz="5147">
                <a:solidFill>
                  <a:srgbClr val="000000"/>
                </a:solidFill>
                <a:latin typeface="Open Sans Bold"/>
              </a:rPr>
              <a:t>Sua taxa é calculada com base no preço base que é de 12,90. </a:t>
            </a:r>
          </a:p>
          <a:p>
            <a:pPr marL="1111430" indent="-555715" lvl="1">
              <a:lnSpc>
                <a:spcPts val="7207"/>
              </a:lnSpc>
              <a:buFont typeface="Arial"/>
              <a:buChar char="•"/>
            </a:pPr>
            <a:r>
              <a:rPr lang="en-US" sz="5147">
                <a:solidFill>
                  <a:srgbClr val="000000"/>
                </a:solidFill>
                <a:latin typeface="Open Sans Bold"/>
              </a:rPr>
              <a:t>Os passos para a utilização da plataforma segue o mesmo principio da uber flash.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05076" y="221307"/>
            <a:ext cx="4163718" cy="2342092"/>
          </a:xfrm>
          <a:custGeom>
            <a:avLst/>
            <a:gdLst/>
            <a:ahLst/>
            <a:cxnLst/>
            <a:rect r="r" b="b" t="t" l="l"/>
            <a:pathLst>
              <a:path h="2342092" w="4163718">
                <a:moveTo>
                  <a:pt x="0" y="0"/>
                </a:moveTo>
                <a:lnTo>
                  <a:pt x="4163719" y="0"/>
                </a:lnTo>
                <a:lnTo>
                  <a:pt x="4163719" y="2342092"/>
                </a:lnTo>
                <a:lnTo>
                  <a:pt x="0" y="2342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520458"/>
            <a:ext cx="1828800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89"/>
              </a:lnSpc>
              <a:spcBef>
                <a:spcPct val="0"/>
              </a:spcBef>
            </a:pPr>
            <a:r>
              <a:rPr lang="en-US" sz="8324" spc="1523">
                <a:solidFill>
                  <a:srgbClr val="000000"/>
                </a:solidFill>
                <a:latin typeface="Hagrid Text Bold"/>
              </a:rPr>
              <a:t>LOGGI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4702">
            <a:off x="15060675" y="-1184993"/>
            <a:ext cx="1915241" cy="5324529"/>
          </a:xfrm>
          <a:custGeom>
            <a:avLst/>
            <a:gdLst/>
            <a:ahLst/>
            <a:cxnLst/>
            <a:rect r="r" b="b" t="t" l="l"/>
            <a:pathLst>
              <a:path h="5324529" w="1915241">
                <a:moveTo>
                  <a:pt x="0" y="0"/>
                </a:moveTo>
                <a:lnTo>
                  <a:pt x="1915241" y="0"/>
                </a:lnTo>
                <a:lnTo>
                  <a:pt x="1915241" y="5324529"/>
                </a:lnTo>
                <a:lnTo>
                  <a:pt x="0" y="532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-28300" r="0" b="-320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133">
            <a:off x="7477388" y="5910509"/>
            <a:ext cx="3525205" cy="962766"/>
          </a:xfrm>
          <a:custGeom>
            <a:avLst/>
            <a:gdLst/>
            <a:ahLst/>
            <a:cxnLst/>
            <a:rect r="r" b="b" t="t" l="l"/>
            <a:pathLst>
              <a:path h="962766" w="3525205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77804">
            <a:off x="-1754063" y="6014059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6090095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4ª SPRINT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912940"/>
            <a:ext cx="18225762" cy="10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CONCLUSÃO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575691"/>
            <a:ext cx="18225762" cy="75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Italics"/>
              </a:rPr>
              <a:t>Aprendizagem por Projeto Integrado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577804">
            <a:off x="-5032179" y="5807695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7800" y="3613791"/>
            <a:ext cx="672733" cy="302730"/>
          </a:xfrm>
          <a:custGeom>
            <a:avLst/>
            <a:gdLst/>
            <a:ahLst/>
            <a:cxnLst/>
            <a:rect r="r" b="b" t="t" l="l"/>
            <a:pathLst>
              <a:path h="302730" w="672733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85757">
            <a:off x="3342639" y="3311312"/>
            <a:ext cx="627640" cy="282438"/>
          </a:xfrm>
          <a:custGeom>
            <a:avLst/>
            <a:gdLst/>
            <a:ahLst/>
            <a:cxnLst/>
            <a:rect r="r" b="b" t="t" l="l"/>
            <a:pathLst>
              <a:path h="282438" w="627640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56215">
            <a:off x="2962005" y="3937017"/>
            <a:ext cx="733479" cy="330065"/>
          </a:xfrm>
          <a:custGeom>
            <a:avLst/>
            <a:gdLst/>
            <a:ahLst/>
            <a:cxnLst/>
            <a:rect r="r" b="b" t="t" l="l"/>
            <a:pathLst>
              <a:path h="330065" w="733479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637155">
            <a:off x="3128984" y="4210288"/>
            <a:ext cx="638558" cy="287351"/>
          </a:xfrm>
          <a:custGeom>
            <a:avLst/>
            <a:gdLst/>
            <a:ahLst/>
            <a:cxnLst/>
            <a:rect r="r" b="b" t="t" l="l"/>
            <a:pathLst>
              <a:path h="287351" w="638558">
                <a:moveTo>
                  <a:pt x="0" y="0"/>
                </a:moveTo>
                <a:lnTo>
                  <a:pt x="638558" y="0"/>
                </a:lnTo>
                <a:lnTo>
                  <a:pt x="638558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18438" y="612829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78626" y="7931784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09064" y="893210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39121" y="3613791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DAFttvu_dhs</dc:identifier>
  <dcterms:modified xsi:type="dcterms:W3CDTF">2011-08-01T06:04:30Z</dcterms:modified>
  <cp:revision>1</cp:revision>
  <dc:title>A</dc:title>
</cp:coreProperties>
</file>